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512" r:id="rId3"/>
    <p:sldId id="274" r:id="rId4"/>
    <p:sldId id="277" r:id="rId5"/>
    <p:sldId id="281" r:id="rId6"/>
    <p:sldId id="260" r:id="rId7"/>
    <p:sldId id="275" r:id="rId8"/>
    <p:sldId id="270" r:id="rId9"/>
    <p:sldId id="282" r:id="rId10"/>
    <p:sldId id="276" r:id="rId11"/>
    <p:sldId id="511" r:id="rId12"/>
    <p:sldId id="372" r:id="rId13"/>
    <p:sldId id="414" r:id="rId14"/>
    <p:sldId id="413" r:id="rId15"/>
    <p:sldId id="513" r:id="rId16"/>
    <p:sldId id="514" r:id="rId17"/>
    <p:sldId id="515" r:id="rId18"/>
    <p:sldId id="516" r:id="rId19"/>
    <p:sldId id="518" r:id="rId20"/>
    <p:sldId id="517" r:id="rId21"/>
    <p:sldId id="519" r:id="rId22"/>
    <p:sldId id="520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2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7217-7B32-407E-BEE9-D5B674963A44}" type="datetimeFigureOut">
              <a:rPr lang="it-IT" smtClean="0"/>
              <a:t>19/07/2023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4F3F-AF38-4865-89EA-6CCC6743C7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353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7217-7B32-407E-BEE9-D5B674963A44}" type="datetimeFigureOut">
              <a:rPr lang="it-IT" smtClean="0"/>
              <a:t>19/07/2023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4F3F-AF38-4865-89EA-6CCC6743C7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9829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7217-7B32-407E-BEE9-D5B674963A44}" type="datetimeFigureOut">
              <a:rPr lang="it-IT" smtClean="0"/>
              <a:t>19/07/2023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4F3F-AF38-4865-89EA-6CCC6743C7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890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7217-7B32-407E-BEE9-D5B674963A44}" type="datetimeFigureOut">
              <a:rPr lang="it-IT" smtClean="0"/>
              <a:t>19/07/2023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4F3F-AF38-4865-89EA-6CCC6743C7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7315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7217-7B32-407E-BEE9-D5B674963A44}" type="datetimeFigureOut">
              <a:rPr lang="it-IT" smtClean="0"/>
              <a:t>19/07/2023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4F3F-AF38-4865-89EA-6CCC6743C7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7932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7217-7B32-407E-BEE9-D5B674963A44}" type="datetimeFigureOut">
              <a:rPr lang="it-IT" smtClean="0"/>
              <a:t>19/07/2023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4F3F-AF38-4865-89EA-6CCC6743C7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9372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7217-7B32-407E-BEE9-D5B674963A44}" type="datetimeFigureOut">
              <a:rPr lang="it-IT" smtClean="0"/>
              <a:t>19/07/2023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4F3F-AF38-4865-89EA-6CCC6743C7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11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7217-7B32-407E-BEE9-D5B674963A44}" type="datetimeFigureOut">
              <a:rPr lang="it-IT" smtClean="0"/>
              <a:t>19/07/2023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4F3F-AF38-4865-89EA-6CCC6743C7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5889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7217-7B32-407E-BEE9-D5B674963A44}" type="datetimeFigureOut">
              <a:rPr lang="it-IT" smtClean="0"/>
              <a:t>19/07/2023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4F3F-AF38-4865-89EA-6CCC6743C7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9338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7217-7B32-407E-BEE9-D5B674963A44}" type="datetimeFigureOut">
              <a:rPr lang="it-IT" smtClean="0"/>
              <a:t>19/07/2023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4F3F-AF38-4865-89EA-6CCC6743C7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375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7217-7B32-407E-BEE9-D5B674963A44}" type="datetimeFigureOut">
              <a:rPr lang="it-IT" smtClean="0"/>
              <a:t>19/07/2023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4F3F-AF38-4865-89EA-6CCC6743C7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87217-7B32-407E-BEE9-D5B674963A44}" type="datetimeFigureOut">
              <a:rPr lang="it-IT" smtClean="0"/>
              <a:t>19/07/2023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64F3F-AF38-4865-89EA-6CCC6743C7D7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Picture 8" descr="Inaf-circ-colore-N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25" y="46038"/>
            <a:ext cx="93027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Inaf-circ-colore-N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5" y="45691"/>
            <a:ext cx="93027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395536" y="6525021"/>
            <a:ext cx="8283326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GB" sz="1200" b="1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elix Titling" pitchFamily="82" charset="0"/>
                <a:cs typeface="Arial" pitchFamily="34" charset="0"/>
              </a:rPr>
              <a:t>Science and technology roadmap for </a:t>
            </a:r>
            <a:r>
              <a:rPr lang="en-GB" sz="1200" b="1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elix Titling" pitchFamily="82" charset="0"/>
                <a:cs typeface="Arial" pitchFamily="34" charset="0"/>
              </a:rPr>
              <a:t>μas</a:t>
            </a:r>
            <a:r>
              <a:rPr lang="en-GB" sz="1200" b="1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elix Titling" pitchFamily="82" charset="0"/>
                <a:cs typeface="Arial" pitchFamily="34" charset="0"/>
              </a:rPr>
              <a:t> studies of the Milky Way       LUND (Sweden), 19/07/2023</a:t>
            </a:r>
            <a:endParaRPr lang="it-IT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elix Titling" pitchFamily="8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47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New review on Exoplanet Demographics posted on astro-ph | Formation and  Evolution of Planetary Systems">
            <a:extLst>
              <a:ext uri="{FF2B5EF4-FFF2-40B4-BE49-F238E27FC236}">
                <a16:creationId xmlns:a16="http://schemas.microsoft.com/office/drawing/2014/main" id="{46F5F0CB-240B-18B4-B225-7FDD39216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140" y="1373801"/>
            <a:ext cx="5490356" cy="411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5496" y="-1"/>
            <a:ext cx="9144000" cy="1556793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Exoplanet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Demographics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2050s: </a:t>
            </a:r>
            <a:b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GaiaNIR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In?</a:t>
            </a:r>
            <a:endParaRPr lang="it-IT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5856" y="5505759"/>
            <a:ext cx="5759624" cy="959842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Alessandro Sozzetti</a:t>
            </a:r>
          </a:p>
          <a:p>
            <a:pPr>
              <a:defRPr/>
            </a:pP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(INAF – Osservatorio Astrofisico di Torino)</a:t>
            </a:r>
          </a:p>
        </p:txBody>
      </p:sp>
      <p:sp>
        <p:nvSpPr>
          <p:cNvPr id="4" name="AutoShape 4" descr="Bangalore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F20A8D-7311-F836-7915-E0543A623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6" y="1556792"/>
            <a:ext cx="3384976" cy="220782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9306A07-A656-340A-F3A2-C7C8943CD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16" y="3942407"/>
            <a:ext cx="2832249" cy="224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46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703" y="1027787"/>
            <a:ext cx="3792161" cy="369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Multi-planet Systems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97" y="980728"/>
            <a:ext cx="4824536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52998" y="4797152"/>
            <a:ext cx="37317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Transiting multis are very </a:t>
            </a:r>
          </a:p>
          <a:p>
            <a:pPr algn="ctr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‘flat’ and compact systems, </a:t>
            </a:r>
          </a:p>
          <a:p>
            <a:pPr algn="ctr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similar sizes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4048" y="4417367"/>
            <a:ext cx="1281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Zhu et al. 2018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B0B49F-0EDF-09CF-64DB-593DF717E5B7}"/>
              </a:ext>
            </a:extLst>
          </p:cNvPr>
          <p:cNvSpPr txBox="1"/>
          <p:nvPr/>
        </p:nvSpPr>
        <p:spPr>
          <a:xfrm>
            <a:off x="4925457" y="6015985"/>
            <a:ext cx="4156651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None yet like the Solar System!</a:t>
            </a:r>
          </a:p>
        </p:txBody>
      </p:sp>
    </p:spTree>
    <p:extLst>
      <p:ext uri="{BB962C8B-B14F-4D97-AF65-F5344CB8AC3E}">
        <p14:creationId xmlns:p14="http://schemas.microsoft.com/office/powerpoint/2010/main" val="246225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26089-122E-A766-A9E2-F16043C79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21" y="15564"/>
            <a:ext cx="8229600" cy="828302"/>
          </a:xfrm>
        </p:spPr>
        <p:txBody>
          <a:bodyPr>
            <a:normAutofit/>
          </a:bodyPr>
          <a:lstStyle/>
          <a:p>
            <a:r>
              <a:rPr lang="it-IT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it-IT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Ordered</a:t>
            </a:r>
            <a:r>
              <a:rPr lang="it-IT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it-IT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Architectures</a:t>
            </a:r>
            <a:r>
              <a:rPr lang="it-IT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Occurrence</a:t>
            </a:r>
            <a:endParaRPr lang="en-GB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049803-A4DE-2434-9BCD-EEE277A3C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971" y="1178702"/>
            <a:ext cx="2869948" cy="20393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E5ADA2-9F14-B1E4-17C4-7E129AB15B24}"/>
              </a:ext>
            </a:extLst>
          </p:cNvPr>
          <p:cNvSpPr txBox="1"/>
          <p:nvPr/>
        </p:nvSpPr>
        <p:spPr>
          <a:xfrm>
            <a:off x="3573118" y="1226642"/>
            <a:ext cx="188231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Pinamonti</a:t>
            </a:r>
            <a:r>
              <a:rPr lang="en-US" sz="1500" b="1" dirty="0"/>
              <a:t> et al. 2023</a:t>
            </a:r>
            <a:endParaRPr lang="en-GB" sz="15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DB43CD-4CEA-B45C-012D-95529FA8F66A}"/>
              </a:ext>
            </a:extLst>
          </p:cNvPr>
          <p:cNvSpPr txBox="1"/>
          <p:nvPr/>
        </p:nvSpPr>
        <p:spPr>
          <a:xfrm>
            <a:off x="67385" y="5566053"/>
            <a:ext cx="414927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K7-M3 dwarfs: f(SE/CJ) &lt; 64%, f(N/CJ) = 25%</a:t>
            </a:r>
          </a:p>
          <a:p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F6-K5 dwarfs:  f(CJ/SE,N) = 9%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5CD600-FC13-E02F-A91D-8F60F950C98E}"/>
              </a:ext>
            </a:extLst>
          </p:cNvPr>
          <p:cNvSpPr txBox="1"/>
          <p:nvPr/>
        </p:nvSpPr>
        <p:spPr>
          <a:xfrm>
            <a:off x="4612120" y="5366833"/>
            <a:ext cx="4464495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Presence/Absence of CJ: 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impacts on the  existence of </a:t>
            </a: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SE/N as a function of stellar mass?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F7BA80-3349-6CD5-6959-02FB6F00E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1478"/>
            <a:ext cx="2985700" cy="203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9D34BD-527F-34D0-B835-9C54A779636C}"/>
              </a:ext>
            </a:extLst>
          </p:cNvPr>
          <p:cNvSpPr txBox="1"/>
          <p:nvPr/>
        </p:nvSpPr>
        <p:spPr>
          <a:xfrm>
            <a:off x="1096408" y="1365404"/>
            <a:ext cx="1587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Bryan et al. 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46CE30-5B74-D101-0BDE-7B9A1F1B0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98" y="3295239"/>
            <a:ext cx="7829550" cy="20502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EABBFB3-9509-10E8-B00F-7A002C77BD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6671" y="1078500"/>
            <a:ext cx="2810441" cy="21003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4E9ABC-8D27-6FD8-32A3-E0E70CD3B8DB}"/>
              </a:ext>
            </a:extLst>
          </p:cNvPr>
          <p:cNvSpPr txBox="1"/>
          <p:nvPr/>
        </p:nvSpPr>
        <p:spPr>
          <a:xfrm>
            <a:off x="7442450" y="4082202"/>
            <a:ext cx="1634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Bonomo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al. 2023</a:t>
            </a:r>
            <a:endParaRPr lang="en-GB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9C1352-C04C-E895-9CC8-D92D41C087EE}"/>
              </a:ext>
            </a:extLst>
          </p:cNvPr>
          <p:cNvSpPr txBox="1"/>
          <p:nvPr/>
        </p:nvSpPr>
        <p:spPr>
          <a:xfrm>
            <a:off x="6860920" y="1131948"/>
            <a:ext cx="11866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f(CJ/SE,N) 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BB4019-B2E8-02B4-FECA-7674BD489F3F}"/>
              </a:ext>
            </a:extLst>
          </p:cNvPr>
          <p:cNvSpPr/>
          <p:nvPr/>
        </p:nvSpPr>
        <p:spPr>
          <a:xfrm>
            <a:off x="657721" y="4411317"/>
            <a:ext cx="7829550" cy="765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0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CB767F-946B-0BE1-FE17-34CD9C767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70"/>
            <a:ext cx="6012160" cy="687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43E51F-E08B-365C-6265-91BB0CE08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955" y="2417589"/>
            <a:ext cx="2600325" cy="3214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1C23A5-2B01-634B-9A64-0F77EBBFC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992" y="2720628"/>
            <a:ext cx="2000250" cy="2214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0D7BBD-E75B-9168-AA57-EC67A7907B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6003" y="3728740"/>
            <a:ext cx="1485900" cy="5643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1B02C5-88D2-99C8-9BF0-B99F88E9EE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0232" y="3080668"/>
            <a:ext cx="1428750" cy="5286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E70CF0-A277-FA2E-2837-05D131580B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8144" y="4487770"/>
            <a:ext cx="3216856" cy="232560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7D35832-B462-3DD9-C101-B4A1C836998B}"/>
              </a:ext>
            </a:extLst>
          </p:cNvPr>
          <p:cNvSpPr txBox="1"/>
          <p:nvPr/>
        </p:nvSpPr>
        <p:spPr>
          <a:xfrm>
            <a:off x="5777880" y="994083"/>
            <a:ext cx="336612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it-IT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Earth Twins: </a:t>
            </a:r>
          </a:p>
          <a:p>
            <a:pPr algn="ctr"/>
            <a:r>
              <a:rPr kumimoji="0" lang="it-IT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Occurrence Rates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7D48B8-60F0-C630-6A4F-D242F90B81B6}"/>
              </a:ext>
            </a:extLst>
          </p:cNvPr>
          <p:cNvSpPr txBox="1"/>
          <p:nvPr/>
        </p:nvSpPr>
        <p:spPr>
          <a:xfrm>
            <a:off x="7360342" y="4239050"/>
            <a:ext cx="170482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Kopparapu</a:t>
            </a:r>
            <a:r>
              <a:rPr lang="it-IT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al. 2013</a:t>
            </a:r>
          </a:p>
        </p:txBody>
      </p:sp>
    </p:spTree>
    <p:extLst>
      <p:ext uri="{BB962C8B-B14F-4D97-AF65-F5344CB8AC3E}">
        <p14:creationId xmlns:p14="http://schemas.microsoft.com/office/powerpoint/2010/main" val="3829328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008112"/>
          </a:xfrm>
        </p:spPr>
        <p:txBody>
          <a:bodyPr>
            <a:norm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Earth-</a:t>
            </a:r>
            <a:r>
              <a:rPr lang="it-IT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Planets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The Ultimate </a:t>
            </a:r>
            <a:r>
              <a:rPr lang="it-IT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Frontier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086" y="1000591"/>
            <a:ext cx="5549418" cy="574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5281" y="1218238"/>
            <a:ext cx="3774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Habitability and </a:t>
            </a:r>
          </a:p>
          <a:p>
            <a:pPr algn="ctr"/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atmospheric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biosignatures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temperate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terrestrial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exoplanets</a:t>
            </a:r>
          </a:p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 the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nearest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solar-</a:t>
            </a:r>
            <a:r>
              <a:rPr lang="it-IT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9532" y="4835666"/>
            <a:ext cx="2536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Finding the targets FIRST </a:t>
            </a:r>
          </a:p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it-IT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mandatory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order to </a:t>
            </a:r>
          </a:p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maximize science return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99FBAA88-5CE5-421D-9AAB-24048D264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86390"/>
            <a:ext cx="2868340" cy="204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98A7BEE1-80B6-79C4-E799-50DDB054C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31" y="5826750"/>
            <a:ext cx="3081292" cy="33855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t-IT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Arial" charset="0"/>
              </a:rPr>
              <a:t>True Earth twin: K = 9 cm/s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2D5BBE-889C-F7BE-1758-69E7FDF3E517}"/>
              </a:ext>
            </a:extLst>
          </p:cNvPr>
          <p:cNvSpPr txBox="1"/>
          <p:nvPr/>
        </p:nvSpPr>
        <p:spPr>
          <a:xfrm>
            <a:off x="6084168" y="1628800"/>
            <a:ext cx="581634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HWO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4-6m</a:t>
            </a:r>
          </a:p>
        </p:txBody>
      </p:sp>
    </p:spTree>
    <p:extLst>
      <p:ext uri="{BB962C8B-B14F-4D97-AF65-F5344CB8AC3E}">
        <p14:creationId xmlns:p14="http://schemas.microsoft.com/office/powerpoint/2010/main" val="3972390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2E21C-8017-1C94-12AC-74DE44C8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445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Atmospheres: Atoms &amp; Molecules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848239-31C6-F78D-6135-44CA10D5E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056909"/>
            <a:ext cx="7391744" cy="539642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DD358F-B971-A391-E855-F7E36F1121B7}"/>
              </a:ext>
            </a:extLst>
          </p:cNvPr>
          <p:cNvCxnSpPr/>
          <p:nvPr/>
        </p:nvCxnSpPr>
        <p:spPr>
          <a:xfrm>
            <a:off x="1835696" y="5445224"/>
            <a:ext cx="6192688" cy="0"/>
          </a:xfrm>
          <a:prstGeom prst="line">
            <a:avLst/>
          </a:prstGeom>
          <a:ln w="38100">
            <a:solidFill>
              <a:srgbClr val="27C9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90CE4D38-607D-751F-30F4-42E44327D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233479"/>
            <a:ext cx="421608" cy="42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6405D99-25FD-86D3-2B89-E83999805FCF}"/>
              </a:ext>
            </a:extLst>
          </p:cNvPr>
          <p:cNvSpPr/>
          <p:nvPr/>
        </p:nvSpPr>
        <p:spPr>
          <a:xfrm>
            <a:off x="4355976" y="4725144"/>
            <a:ext cx="1584176" cy="107594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39CA88-0D52-E349-8C18-22518C2882F1}"/>
              </a:ext>
            </a:extLst>
          </p:cNvPr>
          <p:cNvSpPr txBox="1"/>
          <p:nvPr/>
        </p:nvSpPr>
        <p:spPr>
          <a:xfrm>
            <a:off x="6084168" y="4077072"/>
            <a:ext cx="186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Hic sunt dracones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B12057B-98EB-3C04-DF49-3CB356D04B56}"/>
              </a:ext>
            </a:extLst>
          </p:cNvPr>
          <p:cNvCxnSpPr>
            <a:cxnSpLocks/>
          </p:cNvCxnSpPr>
          <p:nvPr/>
        </p:nvCxnSpPr>
        <p:spPr>
          <a:xfrm flipH="1">
            <a:off x="5364088" y="4446404"/>
            <a:ext cx="843725" cy="6429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A650D5C-6EC4-18D1-44B0-01B8A533CE12}"/>
              </a:ext>
            </a:extLst>
          </p:cNvPr>
          <p:cNvSpPr/>
          <p:nvPr/>
        </p:nvSpPr>
        <p:spPr>
          <a:xfrm>
            <a:off x="4572000" y="3284984"/>
            <a:ext cx="70964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487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978B17D-C07F-1B9C-4655-29623325B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556792"/>
            <a:ext cx="4680520" cy="4686341"/>
          </a:xfrm>
          <a:prstGeom prst="rect">
            <a:avLst/>
          </a:prstGeom>
          <a:noFill/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18D3044B-4E6E-396C-CE8D-68C1371FD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7896" y="1600200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CURRENT:</a:t>
            </a:r>
          </a:p>
          <a:p>
            <a:endParaRPr lang="en-GB" dirty="0"/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Ground-based Transit Surveys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Kepler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Ground-based Microlensing Surveys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detection Surveys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37E1B3-4239-03EA-83AA-AB2C42C4ACA9}"/>
              </a:ext>
            </a:extLst>
          </p:cNvPr>
          <p:cNvSpPr txBox="1"/>
          <p:nvPr/>
        </p:nvSpPr>
        <p:spPr>
          <a:xfrm>
            <a:off x="2267744" y="44624"/>
            <a:ext cx="487819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Exoplanet Demographics: </a:t>
            </a:r>
          </a:p>
          <a:p>
            <a:pPr algn="ctr"/>
            <a:r>
              <a:rPr lang="en-GB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Now, and Beyond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48C01D-4BD2-D9C9-567D-5518BEF05264}"/>
              </a:ext>
            </a:extLst>
          </p:cNvPr>
          <p:cNvSpPr txBox="1"/>
          <p:nvPr/>
        </p:nvSpPr>
        <p:spPr>
          <a:xfrm>
            <a:off x="0" y="5949280"/>
            <a:ext cx="24837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Credits: </a:t>
            </a:r>
          </a:p>
          <a:p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Clanton, S. Gaudi</a:t>
            </a:r>
          </a:p>
        </p:txBody>
      </p:sp>
    </p:spTree>
    <p:extLst>
      <p:ext uri="{BB962C8B-B14F-4D97-AF65-F5344CB8AC3E}">
        <p14:creationId xmlns:p14="http://schemas.microsoft.com/office/powerpoint/2010/main" val="1886099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5536E04-58B1-2AA8-EBE1-DAFB9D54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7896" y="1888232"/>
            <a:ext cx="4038600" cy="3773016"/>
          </a:xfrm>
        </p:spPr>
        <p:txBody>
          <a:bodyPr/>
          <a:lstStyle/>
          <a:p>
            <a:pPr marL="0" indent="0" algn="ctr">
              <a:buNone/>
            </a:pPr>
            <a:r>
              <a:rPr lang="sv-S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FUTURE/WILL HAPPEN</a:t>
            </a:r>
          </a:p>
          <a:p>
            <a:endParaRPr lang="sv-SE" dirty="0"/>
          </a:p>
          <a:p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TESS</a:t>
            </a:r>
          </a:p>
          <a:p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Gaia</a:t>
            </a:r>
          </a:p>
          <a:p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PLATO</a:t>
            </a:r>
          </a:p>
          <a:p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</a:t>
            </a:r>
          </a:p>
          <a:p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NextGen EPRV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4C098-4583-1BF5-7EA9-5A09D6CC6C85}"/>
              </a:ext>
            </a:extLst>
          </p:cNvPr>
          <p:cNvSpPr txBox="1"/>
          <p:nvPr/>
        </p:nvSpPr>
        <p:spPr>
          <a:xfrm>
            <a:off x="2267744" y="57979"/>
            <a:ext cx="487819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Exoplanet Demographics: </a:t>
            </a:r>
          </a:p>
          <a:p>
            <a:pPr algn="ctr"/>
            <a:r>
              <a:rPr lang="en-GB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Now, and Beyond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226BA0-18C1-66FC-6E2D-6D1687E7A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567333"/>
            <a:ext cx="4783428" cy="474198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31D234-79E7-6663-4050-C004ABB477BD}"/>
              </a:ext>
            </a:extLst>
          </p:cNvPr>
          <p:cNvCxnSpPr>
            <a:cxnSpLocks/>
          </p:cNvCxnSpPr>
          <p:nvPr/>
        </p:nvCxnSpPr>
        <p:spPr>
          <a:xfrm flipV="1">
            <a:off x="3059832" y="1916832"/>
            <a:ext cx="792088" cy="108012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5401F37-F8BC-704A-D5B8-E920E56F05BA}"/>
              </a:ext>
            </a:extLst>
          </p:cNvPr>
          <p:cNvSpPr txBox="1"/>
          <p:nvPr/>
        </p:nvSpPr>
        <p:spPr>
          <a:xfrm>
            <a:off x="0" y="6021288"/>
            <a:ext cx="24837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Credits: </a:t>
            </a:r>
          </a:p>
          <a:p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Clanton, S. Gaudi</a:t>
            </a:r>
          </a:p>
        </p:txBody>
      </p:sp>
    </p:spTree>
    <p:extLst>
      <p:ext uri="{BB962C8B-B14F-4D97-AF65-F5344CB8AC3E}">
        <p14:creationId xmlns:p14="http://schemas.microsoft.com/office/powerpoint/2010/main" val="1203925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5536E04-58B1-2AA8-EBE1-DAFB9D54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7896" y="1600201"/>
            <a:ext cx="4038600" cy="3124944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FUTURE/MIGHT HAPPEN</a:t>
            </a:r>
          </a:p>
          <a:p>
            <a:endParaRPr lang="en-GB" dirty="0"/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Space-based Direct Imaging Missions?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Sub-10 cm/s EPRV?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Sub-𝜇as astrometry?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4C098-4583-1BF5-7EA9-5A09D6CC6C85}"/>
              </a:ext>
            </a:extLst>
          </p:cNvPr>
          <p:cNvSpPr txBox="1"/>
          <p:nvPr/>
        </p:nvSpPr>
        <p:spPr>
          <a:xfrm>
            <a:off x="2267744" y="44624"/>
            <a:ext cx="487819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Exoplanet Demographics: </a:t>
            </a:r>
          </a:p>
          <a:p>
            <a:pPr algn="ctr"/>
            <a:r>
              <a:rPr lang="en-GB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Now, and Beyond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85D7BB-E513-0601-6536-A1F0E0E21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556792"/>
            <a:ext cx="4723973" cy="470058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1069CE-CBA6-61DF-450C-0B952C7A0EC9}"/>
              </a:ext>
            </a:extLst>
          </p:cNvPr>
          <p:cNvCxnSpPr>
            <a:cxnSpLocks/>
          </p:cNvCxnSpPr>
          <p:nvPr/>
        </p:nvCxnSpPr>
        <p:spPr>
          <a:xfrm flipV="1">
            <a:off x="2987824" y="1916832"/>
            <a:ext cx="792088" cy="108012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04F5DBB-EA7D-488A-09D5-D8A8C8027598}"/>
              </a:ext>
            </a:extLst>
          </p:cNvPr>
          <p:cNvSpPr/>
          <p:nvPr/>
        </p:nvSpPr>
        <p:spPr>
          <a:xfrm rot="10800000">
            <a:off x="1763688" y="1916832"/>
            <a:ext cx="2304256" cy="109793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98177A-957B-F8C1-2DB0-A240EFE0BD81}"/>
              </a:ext>
            </a:extLst>
          </p:cNvPr>
          <p:cNvSpPr txBox="1"/>
          <p:nvPr/>
        </p:nvSpPr>
        <p:spPr>
          <a:xfrm>
            <a:off x="2397482" y="2087560"/>
            <a:ext cx="95891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GaiaNIR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446D70-9993-EE58-CE25-39EC5DA8E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5013176"/>
            <a:ext cx="4048095" cy="7925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088EDC-177B-3BA4-36A8-907BDC36DD7A}"/>
              </a:ext>
            </a:extLst>
          </p:cNvPr>
          <p:cNvSpPr txBox="1"/>
          <p:nvPr/>
        </p:nvSpPr>
        <p:spPr>
          <a:xfrm>
            <a:off x="0" y="5949280"/>
            <a:ext cx="239748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Credits: </a:t>
            </a:r>
          </a:p>
          <a:p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Clanton, S. Gaudi</a:t>
            </a:r>
          </a:p>
        </p:txBody>
      </p:sp>
    </p:spTree>
    <p:extLst>
      <p:ext uri="{BB962C8B-B14F-4D97-AF65-F5344CB8AC3E}">
        <p14:creationId xmlns:p14="http://schemas.microsoft.com/office/powerpoint/2010/main" val="185588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80A44-94B0-F657-1AC3-E381E3CF0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GaiaNIR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Impact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1B22B3-2D33-17B3-1379-B3CC5C9FD4B9}"/>
              </a:ext>
            </a:extLst>
          </p:cNvPr>
          <p:cNvSpPr txBox="1"/>
          <p:nvPr/>
        </p:nvSpPr>
        <p:spPr>
          <a:xfrm>
            <a:off x="107504" y="1340768"/>
            <a:ext cx="9046131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 giant planets around</a:t>
            </a: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stars Gaia can hardly see (</a:t>
            </a:r>
            <a:r>
              <a:rPr lang="en-GB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heavily </a:t>
            </a:r>
          </a:p>
          <a:p>
            <a:r>
              <a:rPr lang="en-GB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reddened young stars within 200-300 pc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or cannot see at all 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(</a:t>
            </a:r>
            <a:r>
              <a:rPr lang="en-GB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and T dwarfs within 20 pc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285750" indent="-285750">
              <a:buFontTx/>
              <a:buChar char="-"/>
            </a:pP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Detection of </a:t>
            </a:r>
            <a:r>
              <a:rPr lang="en-GB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 giants at Saturn-like distances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combined with Gaia: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the </a:t>
            </a:r>
            <a:r>
              <a:rPr lang="en-GB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demographics of exoplanets at 5-10 au around solar-type stars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still vastly </a:t>
            </a: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unexplored/uncertain</a:t>
            </a:r>
          </a:p>
          <a:p>
            <a:pPr marL="285750" indent="-285750">
              <a:buFontTx/>
              <a:buChar char="-"/>
            </a:pP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First-ever estimate of the </a:t>
            </a:r>
            <a:r>
              <a:rPr lang="en-GB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 of planetary systems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GB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</a:t>
            </a:r>
            <a:r>
              <a:rPr lang="en-GB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Jupiters</a:t>
            </a:r>
            <a:r>
              <a:rPr lang="en-GB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GB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Saturns</a:t>
            </a:r>
            <a:endParaRPr lang="en-GB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en-GB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Neptunes</a:t>
            </a:r>
            <a:r>
              <a:rPr lang="en-GB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Super Earths beyond the snowline around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nearest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low-mass</a:t>
            </a:r>
            <a:r>
              <a:rPr lang="en-GB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dwarfs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(proper motion anomaly)</a:t>
            </a:r>
          </a:p>
        </p:txBody>
      </p:sp>
    </p:spTree>
    <p:extLst>
      <p:ext uri="{BB962C8B-B14F-4D97-AF65-F5344CB8AC3E}">
        <p14:creationId xmlns:p14="http://schemas.microsoft.com/office/powerpoint/2010/main" val="1341052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48B1D-1274-CAF8-8EC2-FDDBD330F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998984"/>
          </a:xfrm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Planet Formation Around BDs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E4CE69-E130-F33B-156C-51AD07F22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309" y="1268760"/>
            <a:ext cx="5532187" cy="50490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FBC6F9-48C6-76A1-BFC0-B753390A86BD}"/>
              </a:ext>
            </a:extLst>
          </p:cNvPr>
          <p:cNvSpPr txBox="1"/>
          <p:nvPr/>
        </p:nvSpPr>
        <p:spPr>
          <a:xfrm>
            <a:off x="42479" y="2141562"/>
            <a:ext cx="3122714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err="1"/>
              <a:t>GaiaNIR</a:t>
            </a:r>
            <a:r>
              <a:rPr lang="en-GB" sz="2400" b="1" dirty="0"/>
              <a:t> Sensitivity: </a:t>
            </a:r>
          </a:p>
          <a:p>
            <a:endParaRPr lang="en-GB" dirty="0"/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 = 35 M</a:t>
            </a:r>
            <a:r>
              <a:rPr lang="en-GB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Jup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L7 dwarf 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(Luhman16A-like)</a:t>
            </a:r>
          </a:p>
          <a:p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J = 16 mag</a:t>
            </a:r>
          </a:p>
          <a:p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 = 20 pc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29F799-0D32-2A70-01B7-306FD0525E81}"/>
              </a:ext>
            </a:extLst>
          </p:cNvPr>
          <p:cNvSpPr txBox="1"/>
          <p:nvPr/>
        </p:nvSpPr>
        <p:spPr>
          <a:xfrm>
            <a:off x="4572000" y="2339196"/>
            <a:ext cx="104458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PCS@ELT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9B69FEB-B320-B5AD-99D7-7113959429D5}"/>
              </a:ext>
            </a:extLst>
          </p:cNvPr>
          <p:cNvSpPr/>
          <p:nvPr/>
        </p:nvSpPr>
        <p:spPr>
          <a:xfrm rot="5400000">
            <a:off x="4824028" y="3032956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161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9507F-858E-06AC-43F9-DB6A3E2B2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Overarching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3C426-6482-0C8F-CF6F-21D275ECD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176464"/>
          </a:xfrm>
        </p:spPr>
        <p:txBody>
          <a:bodyPr>
            <a:normAutofit lnSpcReduction="10000"/>
          </a:bodyPr>
          <a:lstStyle/>
          <a:p>
            <a:r>
              <a:rPr lang="en-GB" sz="22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Planetary Systems Formation: </a:t>
            </a:r>
          </a:p>
          <a:p>
            <a:pPr marL="0" indent="0">
              <a:buNone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a) How do planets and planetary systems form? 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</a:rPr>
              <a:t>b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</a:rPr>
              <a:t>W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hich features (spirals, gaps) of protoplanetary disks trace unambiguously ongoing planet formation? 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</a:rPr>
              <a:t>W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here (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</a:rPr>
              <a:t>which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snowlines) and how (planetary accretion history) do planets grow ? </a:t>
            </a:r>
          </a:p>
          <a:p>
            <a:pPr marL="0" indent="0">
              <a:buNone/>
            </a:pPr>
            <a:endParaRPr lang="en-GB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22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Planetary Systems Demographics: </a:t>
            </a:r>
          </a:p>
          <a:p>
            <a:pPr marL="0" indent="0">
              <a:buNone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What is the diversity of planets and planetary system architectures? </a:t>
            </a:r>
            <a:r>
              <a:rPr lang="en-US" sz="1800" dirty="0"/>
              <a:t>How common are true Solar System analogs? Where are the nearest Earth-</a:t>
            </a:r>
            <a:r>
              <a:rPr lang="en-US" sz="1800" i="1" u="sng" dirty="0"/>
              <a:t>like</a:t>
            </a:r>
            <a:r>
              <a:rPr lang="en-US" sz="1800" dirty="0"/>
              <a:t> planets</a:t>
            </a:r>
            <a:r>
              <a:rPr lang="en-US" sz="1800" b="1" dirty="0"/>
              <a:t>? </a:t>
            </a:r>
            <a:r>
              <a:rPr lang="en-US" sz="1800" dirty="0"/>
              <a:t>How do the architectural and physical properties of planetary systems depend on stellar and environmental properties?</a:t>
            </a:r>
          </a:p>
          <a:p>
            <a:pPr marL="0" indent="0">
              <a:buNone/>
            </a:pPr>
            <a:endParaRPr lang="en-GB" sz="18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22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Planetary Systems Characterization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 marL="0" indent="0">
              <a:buNone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What are exoplanets made of? What is the chemistry and dynamics of their atmospheres? </a:t>
            </a:r>
          </a:p>
          <a:p>
            <a:pPr marL="0" indent="0">
              <a:buNone/>
            </a:pPr>
            <a:r>
              <a:rPr lang="en-GB" sz="1800" i="0" u="none" strike="noStrike" baseline="0" dirty="0">
                <a:latin typeface="Calibri" panose="020F0502020204030204" pitchFamily="34" charset="0"/>
              </a:rPr>
              <a:t>Can we find evidence for biological activity? Can we understand habitability? 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32785E-AEF3-EDBD-4F4D-BB881B568ACF}"/>
              </a:ext>
            </a:extLst>
          </p:cNvPr>
          <p:cNvSpPr txBox="1"/>
          <p:nvPr/>
        </p:nvSpPr>
        <p:spPr>
          <a:xfrm>
            <a:off x="766977" y="5445224"/>
            <a:ext cx="75494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See also</a:t>
            </a:r>
            <a:r>
              <a:rPr lang="en-GB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ASTRONET </a:t>
            </a:r>
            <a:r>
              <a:rPr lang="en-GB" dirty="0" err="1"/>
              <a:t>Roadmapping</a:t>
            </a:r>
            <a:r>
              <a:rPr lang="en-GB" dirty="0"/>
              <a:t> exercise final report with the analysis of the </a:t>
            </a:r>
          </a:p>
          <a:p>
            <a:pPr algn="ctr"/>
            <a:r>
              <a:rPr lang="en-GB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Panel on Planetary Systems Formation and Evolution </a:t>
            </a:r>
            <a:r>
              <a:rPr lang="en-GB" dirty="0"/>
              <a:t>available at: </a:t>
            </a:r>
          </a:p>
          <a:p>
            <a:pPr algn="ctr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https://www.astronet-eu.org/?page_id=521</a:t>
            </a:r>
          </a:p>
        </p:txBody>
      </p:sp>
    </p:spTree>
    <p:extLst>
      <p:ext uri="{BB962C8B-B14F-4D97-AF65-F5344CB8AC3E}">
        <p14:creationId xmlns:p14="http://schemas.microsoft.com/office/powerpoint/2010/main" val="2723513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2ED3-BC22-6D33-4219-07A489340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Gaia+GaiaNIR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Saturn-like orbits</a:t>
            </a:r>
          </a:p>
        </p:txBody>
      </p:sp>
      <p:pic>
        <p:nvPicPr>
          <p:cNvPr id="3" name="Picture 2" descr="A graph of a function&#10;&#10;Description automatically generated">
            <a:extLst>
              <a:ext uri="{FF2B5EF4-FFF2-40B4-BE49-F238E27FC236}">
                <a16:creationId xmlns:a16="http://schemas.microsoft.com/office/drawing/2014/main" id="{F46010B1-C122-CF4D-015C-D478F08429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84784"/>
            <a:ext cx="5012202" cy="3621318"/>
          </a:xfrm>
          <a:prstGeom prst="rect">
            <a:avLst/>
          </a:prstGeom>
          <a:noFill/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7BDEC61-7F70-3786-E72E-FCB7EF800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69904" y="1196752"/>
            <a:ext cx="4038600" cy="4061048"/>
          </a:xfrm>
        </p:spPr>
        <p:txBody>
          <a:bodyPr>
            <a:norm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M</a:t>
            </a:r>
            <a:r>
              <a:rPr lang="en-US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@ 30 pc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M</a:t>
            </a:r>
            <a:r>
              <a:rPr lang="en-US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planet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30-yr period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Averaging: e, T</a:t>
            </a:r>
            <a:r>
              <a:rPr lang="en-US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Ω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Gaia+GaiaNIR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2x10-yr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EB73C2-6BF7-A990-81D7-A3FB6CB0070E}"/>
              </a:ext>
            </a:extLst>
          </p:cNvPr>
          <p:cNvSpPr txBox="1"/>
          <p:nvPr/>
        </p:nvSpPr>
        <p:spPr>
          <a:xfrm>
            <a:off x="408731" y="5581994"/>
            <a:ext cx="7980262" cy="76944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GB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Robustness of orbit fitting algorithms a key</a:t>
            </a:r>
          </a:p>
          <a:p>
            <a:r>
              <a:rPr lang="en-GB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Multiples a likely interpretative complications: to be investigated </a:t>
            </a:r>
          </a:p>
        </p:txBody>
      </p:sp>
    </p:spTree>
    <p:extLst>
      <p:ext uri="{BB962C8B-B14F-4D97-AF65-F5344CB8AC3E}">
        <p14:creationId xmlns:p14="http://schemas.microsoft.com/office/powerpoint/2010/main" val="3552540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59E85-458B-43B9-E548-6A5C10279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Gaia +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GaiaNIR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PMA</a:t>
            </a:r>
          </a:p>
        </p:txBody>
      </p:sp>
      <p:pic>
        <p:nvPicPr>
          <p:cNvPr id="4" name="Picture 3" descr="A graph of a function&#10;&#10;Description automatically generated">
            <a:extLst>
              <a:ext uri="{FF2B5EF4-FFF2-40B4-BE49-F238E27FC236}">
                <a16:creationId xmlns:a16="http://schemas.microsoft.com/office/drawing/2014/main" id="{B98AA084-36C3-52F8-1D97-77E69213E4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49" y="1048221"/>
            <a:ext cx="3474100" cy="25997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9FDD00-EEBE-AAC9-732C-ED00EFCFA3E7}"/>
              </a:ext>
            </a:extLst>
          </p:cNvPr>
          <p:cNvSpPr txBox="1"/>
          <p:nvPr/>
        </p:nvSpPr>
        <p:spPr>
          <a:xfrm>
            <a:off x="1763688" y="1268760"/>
            <a:ext cx="181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0.4 M</a:t>
            </a:r>
            <a:r>
              <a:rPr lang="en-GB" baseline="-25000" dirty="0"/>
              <a:t>SUN</a:t>
            </a:r>
            <a:r>
              <a:rPr lang="en-GB" dirty="0"/>
              <a:t>  @ 10pc</a:t>
            </a:r>
          </a:p>
        </p:txBody>
      </p:sp>
      <p:pic>
        <p:nvPicPr>
          <p:cNvPr id="7" name="Picture 6" descr="A graph of a function&#10;&#10;Description automatically generated">
            <a:extLst>
              <a:ext uri="{FF2B5EF4-FFF2-40B4-BE49-F238E27FC236}">
                <a16:creationId xmlns:a16="http://schemas.microsoft.com/office/drawing/2014/main" id="{1A180405-7875-CE5A-BC79-FDF9F524A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27053"/>
            <a:ext cx="3594695" cy="26899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35D0EC-FB8C-CC6B-489C-8B3A238E7A43}"/>
              </a:ext>
            </a:extLst>
          </p:cNvPr>
          <p:cNvSpPr txBox="1"/>
          <p:nvPr/>
        </p:nvSpPr>
        <p:spPr>
          <a:xfrm>
            <a:off x="6732240" y="1238962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 M</a:t>
            </a:r>
            <a:r>
              <a:rPr lang="en-GB" baseline="-25000" dirty="0"/>
              <a:t>SUN</a:t>
            </a:r>
            <a:r>
              <a:rPr lang="en-GB" dirty="0"/>
              <a:t>  @ 10pc</a:t>
            </a:r>
          </a:p>
        </p:txBody>
      </p:sp>
      <p:pic>
        <p:nvPicPr>
          <p:cNvPr id="10" name="Picture 9" descr="A graph of a function&#10;&#10;Description automatically generated">
            <a:extLst>
              <a:ext uri="{FF2B5EF4-FFF2-40B4-BE49-F238E27FC236}">
                <a16:creationId xmlns:a16="http://schemas.microsoft.com/office/drawing/2014/main" id="{D4B9EE6D-9E36-7934-74A2-F3004E8B40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62" y="3796595"/>
            <a:ext cx="3434487" cy="25847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411975-AEA1-F803-00EF-7B03F7454F61}"/>
              </a:ext>
            </a:extLst>
          </p:cNvPr>
          <p:cNvSpPr txBox="1"/>
          <p:nvPr/>
        </p:nvSpPr>
        <p:spPr>
          <a:xfrm>
            <a:off x="2059402" y="4019714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 M</a:t>
            </a:r>
            <a:r>
              <a:rPr lang="en-GB" baseline="-25000" dirty="0"/>
              <a:t>SUN</a:t>
            </a:r>
            <a:r>
              <a:rPr lang="en-GB" dirty="0"/>
              <a:t>  @ 100pc</a:t>
            </a:r>
          </a:p>
        </p:txBody>
      </p:sp>
      <p:pic>
        <p:nvPicPr>
          <p:cNvPr id="13" name="Picture 12" descr="A graph of a function&#10;&#10;Description automatically generated">
            <a:extLst>
              <a:ext uri="{FF2B5EF4-FFF2-40B4-BE49-F238E27FC236}">
                <a16:creationId xmlns:a16="http://schemas.microsoft.com/office/drawing/2014/main" id="{8D6D28FC-FD52-50B0-1E5A-300DAD9307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3796595"/>
            <a:ext cx="3642159" cy="25847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D7B57EF-627F-9CA0-B3A0-1D57904EF65F}"/>
              </a:ext>
            </a:extLst>
          </p:cNvPr>
          <p:cNvSpPr txBox="1"/>
          <p:nvPr/>
        </p:nvSpPr>
        <p:spPr>
          <a:xfrm>
            <a:off x="7428136" y="3903258"/>
            <a:ext cx="944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Proxima</a:t>
            </a:r>
          </a:p>
        </p:txBody>
      </p:sp>
    </p:spTree>
    <p:extLst>
      <p:ext uri="{BB962C8B-B14F-4D97-AF65-F5344CB8AC3E}">
        <p14:creationId xmlns:p14="http://schemas.microsoft.com/office/powerpoint/2010/main" val="4259662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73749-DBBD-B419-D865-F92839085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80120"/>
          </a:xfrm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Synergies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D6AE2B-E70B-FAEA-2967-7AF8F6807358}"/>
              </a:ext>
            </a:extLst>
          </p:cNvPr>
          <p:cNvSpPr txBox="1"/>
          <p:nvPr/>
        </p:nvSpPr>
        <p:spPr>
          <a:xfrm>
            <a:off x="35496" y="1268760"/>
            <a:ext cx="884075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 surveys, Kepler, TESS, PLATO</a:t>
            </a:r>
            <a:r>
              <a:rPr lang="en-GB" sz="2400" dirty="0"/>
              <a:t>: </a:t>
            </a:r>
          </a:p>
          <a:p>
            <a:r>
              <a:rPr lang="en-GB" sz="2400" dirty="0"/>
              <a:t>    Outer regions of transiting systems (ordered architectures, </a:t>
            </a:r>
          </a:p>
          <a:p>
            <a:r>
              <a:rPr lang="en-GB" sz="2400" dirty="0"/>
              <a:t>    coplanarity) -&gt; </a:t>
            </a:r>
            <a:r>
              <a:rPr lang="en-GB" sz="2400" i="1" dirty="0"/>
              <a:t>Occurrence Rates, Demographics</a:t>
            </a:r>
          </a:p>
          <a:p>
            <a:pPr marL="285750" indent="-285750">
              <a:buFontTx/>
              <a:buChar char="-"/>
            </a:pPr>
            <a:endParaRPr lang="en-GB" sz="2400" dirty="0"/>
          </a:p>
          <a:p>
            <a:pPr marL="285750" indent="-285750">
              <a:buFontTx/>
              <a:buChar char="-"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RV surveys, sub-µas astrometry</a:t>
            </a:r>
            <a:r>
              <a:rPr lang="en-GB" sz="2400" dirty="0"/>
              <a:t>: </a:t>
            </a:r>
          </a:p>
          <a:p>
            <a:r>
              <a:rPr lang="en-GB" sz="2400" dirty="0"/>
              <a:t>    Outer regions of close-in, small RV planets  (ordered architectures, </a:t>
            </a:r>
          </a:p>
          <a:p>
            <a:r>
              <a:rPr lang="en-GB" sz="2400" dirty="0"/>
              <a:t>    coplanarity, true masses) -&gt; </a:t>
            </a:r>
            <a:r>
              <a:rPr lang="en-GB" sz="2400" i="1" dirty="0"/>
              <a:t>Occurrence Rates, Demographics</a:t>
            </a:r>
          </a:p>
          <a:p>
            <a:pPr marL="285750" indent="-285750">
              <a:buFontTx/>
              <a:buChar char="-"/>
            </a:pPr>
            <a:endParaRPr lang="en-GB" sz="2400" i="1" dirty="0"/>
          </a:p>
          <a:p>
            <a:pPr marL="285750" indent="-285750">
              <a:buFontTx/>
              <a:buChar char="-"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imaging surveys (ground-based, Roman)</a:t>
            </a:r>
            <a:r>
              <a:rPr lang="en-GB" sz="2400" dirty="0"/>
              <a:t>: </a:t>
            </a:r>
          </a:p>
          <a:p>
            <a:r>
              <a:rPr lang="en-GB" sz="2400" dirty="0"/>
              <a:t>    orbital architectures, masses -&gt; </a:t>
            </a:r>
            <a:r>
              <a:rPr lang="en-GB" sz="2400" i="1" dirty="0"/>
              <a:t>Occurrence Rates, Demographics</a:t>
            </a:r>
          </a:p>
          <a:p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Microlensing surveys (ground- and space-based):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GB" sz="2400" i="1" dirty="0"/>
              <a:t>concordance (or lack thereof) with occurrence rates </a:t>
            </a:r>
            <a:r>
              <a:rPr lang="en-GB" sz="2400" dirty="0"/>
              <a:t>of cold planets</a:t>
            </a:r>
          </a:p>
          <a:p>
            <a:r>
              <a:rPr lang="en-GB" sz="2400" dirty="0"/>
              <a:t>     around M dwarfs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158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36104"/>
          </a:xfrm>
        </p:spPr>
        <p:txBody>
          <a:bodyPr/>
          <a:lstStyle/>
          <a:p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Demographics?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579296" cy="4752528"/>
          </a:xfrm>
        </p:spPr>
        <p:txBody>
          <a:bodyPr/>
          <a:lstStyle/>
          <a:p>
            <a:pPr marL="0" indent="0">
              <a:buNone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TRENDS, CORRELATIONS OF OCCURRENCE RATES WITH:</a:t>
            </a: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Mass</a:t>
            </a:r>
          </a:p>
          <a:p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Radius</a:t>
            </a:r>
          </a:p>
          <a:p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Density/Composition</a:t>
            </a:r>
          </a:p>
          <a:p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Orbital Radius/Period</a:t>
            </a:r>
          </a:p>
          <a:p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Habitable Planets and eta-Earth</a:t>
            </a:r>
          </a:p>
          <a:p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Planet Multiplicity</a:t>
            </a:r>
          </a:p>
          <a:p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Eccentricity</a:t>
            </a:r>
          </a:p>
          <a:p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Host Star Properties (Mass, Age, Composition, Binarity)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427984" y="1844824"/>
                <a:ext cx="3429535" cy="679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𝑝𝑙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/>
                            </a:rPr>
                            <m:t>…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r>
                        <a:rPr lang="it-IT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it-IT" b="0" i="1" smtClean="0">
                              <a:latin typeface="Cambria Math"/>
                            </a:rPr>
                            <m:t> </m:t>
                          </m:r>
                        </m:sup>
                      </m:sSup>
                      <m:r>
                        <a:rPr lang="it-IT" b="0" i="1" smtClean="0">
                          <a:latin typeface="Cambria Math"/>
                        </a:rPr>
                        <m:t>…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it-IT" b="0" i="1" smtClean="0">
                              <a:latin typeface="Cambria Math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844824"/>
                <a:ext cx="3429535" cy="6794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0006" y="5909210"/>
            <a:ext cx="8905067" cy="400110"/>
          </a:xfrm>
          <a:prstGeom prst="rect">
            <a:avLst/>
          </a:prstGeom>
          <a:solidFill>
            <a:srgbClr val="66FF99"/>
          </a:solidFill>
        </p:spPr>
        <p:txBody>
          <a:bodyPr wrap="none" rtlCol="0">
            <a:spAutoFit/>
          </a:bodyPr>
          <a:lstStyle/>
          <a:p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 functions retain imprints of planet formation and evolution processes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59079" y="2838415"/>
            <a:ext cx="3677417" cy="224676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WARNING!</a:t>
            </a:r>
          </a:p>
          <a:p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Accounting for:</a:t>
            </a:r>
          </a:p>
          <a:p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Completeness (missing planets)</a:t>
            </a:r>
          </a:p>
          <a:p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Reliability (false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positives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Incorrectness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(of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orbits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TRIVIAL!</a:t>
            </a:r>
          </a:p>
        </p:txBody>
      </p:sp>
    </p:spTree>
    <p:extLst>
      <p:ext uri="{BB962C8B-B14F-4D97-AF65-F5344CB8AC3E}">
        <p14:creationId xmlns:p14="http://schemas.microsoft.com/office/powerpoint/2010/main" val="346896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Radius Distribution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8" y="1052736"/>
            <a:ext cx="4598243" cy="301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96" y="4149080"/>
            <a:ext cx="9007787" cy="1785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Clearly</a:t>
            </a:r>
            <a:r>
              <a:rPr 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bimodal</a:t>
            </a:r>
            <a:r>
              <a:rPr 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Radius ‘Valley’ or ‘Gap’</a:t>
            </a:r>
          </a:p>
          <a:p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gap in the planet size distribution separates two classes of small planets: </a:t>
            </a:r>
          </a:p>
          <a:p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200" dirty="0"/>
              <a:t>a)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rocky super-Earths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(pink) and </a:t>
            </a:r>
          </a:p>
          <a:p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volatile-rich or/ gas-dominated </a:t>
            </a:r>
            <a:r>
              <a:rPr 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sub-Neptunes 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(light blue).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520" y="1052736"/>
            <a:ext cx="4631984" cy="297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24" y="6053226"/>
            <a:ext cx="8960272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direct evidence of evolutionary processes (photoevaporation) of planetary systems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9792" y="2348879"/>
            <a:ext cx="166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Fulton et al. 2018</a:t>
            </a:r>
          </a:p>
        </p:txBody>
      </p:sp>
    </p:spTree>
    <p:extLst>
      <p:ext uri="{BB962C8B-B14F-4D97-AF65-F5344CB8AC3E}">
        <p14:creationId xmlns:p14="http://schemas.microsoft.com/office/powerpoint/2010/main" val="4017746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53224"/>
            <a:ext cx="4245320" cy="399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-18256"/>
            <a:ext cx="8229600" cy="998984"/>
          </a:xfrm>
        </p:spPr>
        <p:txBody>
          <a:bodyPr/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 Distribution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1124744"/>
            <a:ext cx="202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Pascucci et al.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6500" y="1124744"/>
            <a:ext cx="1849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Suzuki et al. 2018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84657"/>
            <a:ext cx="4896544" cy="354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4221088"/>
            <a:ext cx="129554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P&lt; 100 days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56376" y="2060848"/>
            <a:ext cx="91884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&gt; 2 au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7445" y="5445224"/>
            <a:ext cx="698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possible break (for close-in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planets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 universal feature? </a:t>
            </a:r>
          </a:p>
          <a:p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mass ratio the most fundamental quantity?</a:t>
            </a:r>
          </a:p>
          <a:p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cool sub-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Saturn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planets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more common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expected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44321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232" y="4509120"/>
            <a:ext cx="3154379" cy="172819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 technique, </a:t>
            </a:r>
            <a:b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surveys: </a:t>
            </a:r>
            <a:b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answers!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72" y="3865349"/>
            <a:ext cx="1822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Fulton et al. 2021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76256" y="3194164"/>
            <a:ext cx="2071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Lagrange et al. 2023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52178" y="1242593"/>
            <a:ext cx="4000475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Giant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planet frequency </a:t>
            </a:r>
            <a:r>
              <a:rPr lang="it-IT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declines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beyond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it-IT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snowline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it-IT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</a:t>
            </a:r>
            <a:r>
              <a:rPr lang="it-I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it-I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050E1D-7E3F-8CA5-89F6-15067B66D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2" y="1052736"/>
            <a:ext cx="4457700" cy="29075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CA5F32-222E-EB1F-F2A8-72E5B60CE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532" y="3562663"/>
            <a:ext cx="4572636" cy="284541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07DD707-D828-DAF4-B0B6-89416710DC3F}"/>
              </a:ext>
            </a:extLst>
          </p:cNvPr>
          <p:cNvSpPr txBox="1">
            <a:spLocks/>
          </p:cNvSpPr>
          <p:nvPr/>
        </p:nvSpPr>
        <p:spPr>
          <a:xfrm>
            <a:off x="431800" y="-18256"/>
            <a:ext cx="8229600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Separation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Distribution </a:t>
            </a:r>
          </a:p>
        </p:txBody>
      </p:sp>
    </p:spTree>
    <p:extLst>
      <p:ext uri="{BB962C8B-B14F-4D97-AF65-F5344CB8AC3E}">
        <p14:creationId xmlns:p14="http://schemas.microsoft.com/office/powerpoint/2010/main" val="2326216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0"/>
            <a:ext cx="4608512" cy="364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89637"/>
            <a:ext cx="4499991" cy="353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1295" y="2276872"/>
            <a:ext cx="166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Yang et al. 2020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3017" y="3674265"/>
            <a:ext cx="3861185" cy="166199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it-IT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it-IT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it-IT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fraction</a:t>
            </a:r>
            <a:r>
              <a:rPr lang="it-IT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it-IT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stars with ANY </a:t>
            </a:r>
          </a:p>
          <a:p>
            <a:pPr algn="ctr"/>
            <a:r>
              <a:rPr lang="it-IT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close-in planets?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5314563"/>
            <a:ext cx="3856658" cy="11387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</a:t>
            </a:r>
            <a:r>
              <a:rPr lang="it-IT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</a:t>
            </a:r>
            <a:r>
              <a:rPr lang="it-IT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close-in </a:t>
            </a:r>
          </a:p>
          <a:p>
            <a:pPr algn="ctr"/>
            <a:r>
              <a:rPr lang="it-IT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planets</a:t>
            </a:r>
            <a:r>
              <a:rPr lang="it-IT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star?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11ED44C-669C-6CDC-27BB-EA7E8C44C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24" y="1128857"/>
            <a:ext cx="3966144" cy="1008112"/>
          </a:xfrm>
        </p:spPr>
        <p:txBody>
          <a:bodyPr>
            <a:normAutofit fontScale="90000"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Planet-Star </a:t>
            </a:r>
            <a:b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Connection (1)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71009B-57BC-DD9D-FCBD-81C39EB84771}"/>
              </a:ext>
            </a:extLst>
          </p:cNvPr>
          <p:cNvSpPr txBox="1"/>
          <p:nvPr/>
        </p:nvSpPr>
        <p:spPr>
          <a:xfrm>
            <a:off x="731295" y="1839234"/>
            <a:ext cx="134844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&lt; 100 days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4A0BB3-A73C-074A-1622-8E77BC825B44}"/>
              </a:ext>
            </a:extLst>
          </p:cNvPr>
          <p:cNvSpPr txBox="1"/>
          <p:nvPr/>
        </p:nvSpPr>
        <p:spPr>
          <a:xfrm>
            <a:off x="7596336" y="4005064"/>
            <a:ext cx="134844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&lt; 100 days</a:t>
            </a:r>
          </a:p>
        </p:txBody>
      </p:sp>
    </p:spTree>
    <p:extLst>
      <p:ext uri="{BB962C8B-B14F-4D97-AF65-F5344CB8AC3E}">
        <p14:creationId xmlns:p14="http://schemas.microsoft.com/office/powerpoint/2010/main" val="1019195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58" y="-27384"/>
            <a:ext cx="8229600" cy="1008112"/>
          </a:xfrm>
        </p:spPr>
        <p:txBody>
          <a:bodyPr>
            <a:norm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Planet-Star Connection (2)</a:t>
            </a:r>
          </a:p>
        </p:txBody>
      </p:sp>
      <p:sp>
        <p:nvSpPr>
          <p:cNvPr id="5" name="object 2"/>
          <p:cNvSpPr>
            <a:spLocks noChangeArrowheads="1"/>
          </p:cNvSpPr>
          <p:nvPr/>
        </p:nvSpPr>
        <p:spPr bwMode="auto">
          <a:xfrm>
            <a:off x="5364089" y="3717032"/>
            <a:ext cx="3779912" cy="283616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3331105" cy="285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52094" y="4509120"/>
            <a:ext cx="143167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Giant planets</a:t>
            </a: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74" y="1004751"/>
            <a:ext cx="3307734" cy="264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827584" y="1628800"/>
            <a:ext cx="20601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Johnson et al. 2010</a:t>
            </a:r>
            <a:endParaRPr lang="it-IT" altLang="it-IT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571" y="1073787"/>
            <a:ext cx="3325537" cy="250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668344" y="3409255"/>
            <a:ext cx="16930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it-IT" sz="1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Reffert</a:t>
            </a:r>
            <a:r>
              <a:rPr lang="en-US" altLang="it-IT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et al. 2015</a:t>
            </a:r>
            <a:endParaRPr lang="it-IT" altLang="it-IT" sz="1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3454" y="5085184"/>
            <a:ext cx="1384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Mortier et al. 2012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79912" y="1778913"/>
            <a:ext cx="1385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it-IT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 M</a:t>
            </a:r>
            <a:r>
              <a:rPr lang="it-IT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63888" y="4797152"/>
            <a:ext cx="1908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it-IT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 [Fe/H]</a:t>
            </a:r>
            <a:endParaRPr lang="it-IT" sz="28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908018-732F-3C71-0FB9-8C3237C986EA}"/>
              </a:ext>
            </a:extLst>
          </p:cNvPr>
          <p:cNvSpPr txBox="1"/>
          <p:nvPr/>
        </p:nvSpPr>
        <p:spPr>
          <a:xfrm>
            <a:off x="755576" y="2060848"/>
            <a:ext cx="143167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Giant planets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1B231F-00C4-4809-19CE-6E1EE01065BD}"/>
              </a:ext>
            </a:extLst>
          </p:cNvPr>
          <p:cNvSpPr txBox="1"/>
          <p:nvPr/>
        </p:nvSpPr>
        <p:spPr>
          <a:xfrm>
            <a:off x="7254045" y="1259468"/>
            <a:ext cx="143167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Giant planets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4C2B55-3F9D-EDF9-6673-B300BED7B3E6}"/>
              </a:ext>
            </a:extLst>
          </p:cNvPr>
          <p:cNvSpPr txBox="1"/>
          <p:nvPr/>
        </p:nvSpPr>
        <p:spPr>
          <a:xfrm>
            <a:off x="5906182" y="4288954"/>
            <a:ext cx="134844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&lt; 100 days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4BBE5F-901E-B667-44BA-F18555206FD8}"/>
              </a:ext>
            </a:extLst>
          </p:cNvPr>
          <p:cNvSpPr txBox="1"/>
          <p:nvPr/>
        </p:nvSpPr>
        <p:spPr>
          <a:xfrm>
            <a:off x="3995936" y="3275692"/>
            <a:ext cx="1106393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&lt; 3-4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57F5392-AD4E-4768-7DED-94AE5CEF330D}"/>
              </a:ext>
            </a:extLst>
          </p:cNvPr>
          <p:cNvSpPr/>
          <p:nvPr/>
        </p:nvSpPr>
        <p:spPr>
          <a:xfrm rot="19964615">
            <a:off x="5165804" y="3140968"/>
            <a:ext cx="466990" cy="1347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49BC31C-EFCB-DF8F-40DD-0F4DD89AB02C}"/>
              </a:ext>
            </a:extLst>
          </p:cNvPr>
          <p:cNvSpPr/>
          <p:nvPr/>
        </p:nvSpPr>
        <p:spPr>
          <a:xfrm rot="9532097">
            <a:off x="3524022" y="3868689"/>
            <a:ext cx="466990" cy="1347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ED74EEA-D00E-B1C7-B19E-10E1B6AEC917}"/>
              </a:ext>
            </a:extLst>
          </p:cNvPr>
          <p:cNvSpPr/>
          <p:nvPr/>
        </p:nvSpPr>
        <p:spPr>
          <a:xfrm rot="13086026">
            <a:off x="3555703" y="3004593"/>
            <a:ext cx="466990" cy="1347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23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it-IT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 ages, wide separations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5229200"/>
            <a:ext cx="82948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Typically probing the high-mass tail of the planetary mass function </a:t>
            </a:r>
          </a:p>
          <a:p>
            <a:r>
              <a:rPr 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(or is it the low-mass tail of the brown dwarf mass function?)</a:t>
            </a:r>
          </a:p>
          <a:p>
            <a:r>
              <a:rPr 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  Confirmed trend of increasing frequency with stellar host mass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942015-F441-E9EC-4E79-103B46705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844824"/>
            <a:ext cx="9108504" cy="29532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F623EA-2793-5281-9908-43AAC9B4C72B}"/>
              </a:ext>
            </a:extLst>
          </p:cNvPr>
          <p:cNvSpPr txBox="1"/>
          <p:nvPr/>
        </p:nvSpPr>
        <p:spPr>
          <a:xfrm>
            <a:off x="3209287" y="1528303"/>
            <a:ext cx="2725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M= 1-75 M</a:t>
            </a:r>
            <a:r>
              <a:rPr lang="en-GB" b="1" baseline="-25000" dirty="0"/>
              <a:t>Jup</a:t>
            </a:r>
            <a:r>
              <a:rPr lang="en-GB" b="1" dirty="0"/>
              <a:t>, a = 5-300 au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7BF714-68C2-69CE-C324-ABFBC262C5CA}"/>
              </a:ext>
            </a:extLst>
          </p:cNvPr>
          <p:cNvSpPr txBox="1"/>
          <p:nvPr/>
        </p:nvSpPr>
        <p:spPr>
          <a:xfrm>
            <a:off x="0" y="4690481"/>
            <a:ext cx="15057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/>
              <a:t>Vigan et al. 2021</a:t>
            </a:r>
          </a:p>
        </p:txBody>
      </p:sp>
    </p:spTree>
    <p:extLst>
      <p:ext uri="{BB962C8B-B14F-4D97-AF65-F5344CB8AC3E}">
        <p14:creationId xmlns:p14="http://schemas.microsoft.com/office/powerpoint/2010/main" val="3144197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2827</TotalTime>
  <Words>1127</Words>
  <Application>Microsoft Office PowerPoint</Application>
  <PresentationFormat>On-screen Show (4:3)</PresentationFormat>
  <Paragraphs>204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 Math</vt:lpstr>
      <vt:lpstr>Comic Sans MS</vt:lpstr>
      <vt:lpstr>Felix Titling</vt:lpstr>
      <vt:lpstr>Office Theme</vt:lpstr>
      <vt:lpstr>Exoplanet Demographics in the 2050s:  How Does GaiaNIR Fit In?</vt:lpstr>
      <vt:lpstr>Overarching Questions</vt:lpstr>
      <vt:lpstr>What is Demographics?</vt:lpstr>
      <vt:lpstr>Radius Distribution</vt:lpstr>
      <vt:lpstr>Mass Distribution</vt:lpstr>
      <vt:lpstr>Same technique,  different surveys:  Different answers!</vt:lpstr>
      <vt:lpstr>The Planet-Star  Connection (1)</vt:lpstr>
      <vt:lpstr>The Planet-Star Connection (2)</vt:lpstr>
      <vt:lpstr>Young ages, wide separations</vt:lpstr>
      <vt:lpstr>Multi-planet Systems</vt:lpstr>
      <vt:lpstr>‘Ordered’ Architectures: Occurrence</vt:lpstr>
      <vt:lpstr>PowerPoint Presentation</vt:lpstr>
      <vt:lpstr>Earth-Like Planets: The Ultimate Frontier</vt:lpstr>
      <vt:lpstr>Atmospheres: Atoms &amp; Molecules</vt:lpstr>
      <vt:lpstr>PowerPoint Presentation</vt:lpstr>
      <vt:lpstr>PowerPoint Presentation</vt:lpstr>
      <vt:lpstr>PowerPoint Presentation</vt:lpstr>
      <vt:lpstr>GaiaNIR - Impact</vt:lpstr>
      <vt:lpstr>Planet Formation Around BDs</vt:lpstr>
      <vt:lpstr>Gaia+GaiaNIR: Saturn-like orbits</vt:lpstr>
      <vt:lpstr>Gaia + GaiaNIR: PMA</vt:lpstr>
      <vt:lpstr>Synergies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Gaia and Exoplanetary Science: DR2, and Beyond</dc:title>
  <dc:creator>Sozzetti</dc:creator>
  <cp:lastModifiedBy>alessandro.sozzetti@inaf.it</cp:lastModifiedBy>
  <cp:revision>184</cp:revision>
  <dcterms:created xsi:type="dcterms:W3CDTF">2020-11-29T12:33:41Z</dcterms:created>
  <dcterms:modified xsi:type="dcterms:W3CDTF">2023-07-19T08:17:51Z</dcterms:modified>
</cp:coreProperties>
</file>